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</p:sldMasterIdLst>
  <p:notesMasterIdLst>
    <p:notesMasterId r:id="rId27"/>
  </p:notesMasterIdLst>
  <p:sldIdLst>
    <p:sldId id="347" r:id="rId4"/>
    <p:sldId id="366" r:id="rId5"/>
    <p:sldId id="367" r:id="rId6"/>
    <p:sldId id="342" r:id="rId7"/>
    <p:sldId id="322" r:id="rId8"/>
    <p:sldId id="304" r:id="rId9"/>
    <p:sldId id="337" r:id="rId10"/>
    <p:sldId id="324" r:id="rId11"/>
    <p:sldId id="332" r:id="rId12"/>
    <p:sldId id="333" r:id="rId13"/>
    <p:sldId id="340" r:id="rId14"/>
    <p:sldId id="338" r:id="rId15"/>
    <p:sldId id="334" r:id="rId16"/>
    <p:sldId id="325" r:id="rId17"/>
    <p:sldId id="329" r:id="rId18"/>
    <p:sldId id="327" r:id="rId19"/>
    <p:sldId id="328" r:id="rId20"/>
    <p:sldId id="330" r:id="rId21"/>
    <p:sldId id="319" r:id="rId22"/>
    <p:sldId id="336" r:id="rId23"/>
    <p:sldId id="335" r:id="rId24"/>
    <p:sldId id="341" r:id="rId25"/>
    <p:sldId id="320" r:id="rId26"/>
  </p:sldIdLst>
  <p:sldSz cx="12192000" cy="6858000"/>
  <p:notesSz cx="6858000" cy="9144000"/>
  <p:custShowLst>
    <p:custShow name="Main Slides" id="0">
      <p:sldLst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</p:sldLst>
    </p:custShow>
    <p:custShow name="Sponsor Slides" id="1">
      <p:sldLst>
        <p:sld r:id="rId4"/>
        <p:sld r:id="rId5"/>
        <p:sld r:id="rId6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5DCCE956-605F-4C3D-80CE-709DE09F30DF}">
          <p14:sldIdLst>
            <p14:sldId id="347"/>
            <p14:sldId id="366"/>
            <p14:sldId id="367"/>
          </p14:sldIdLst>
        </p14:section>
        <p14:section name="Main Slides" id="{BD4AE434-FB75-488A-BE53-0A8BF7EA68DF}">
          <p14:sldIdLst>
            <p14:sldId id="342"/>
            <p14:sldId id="322"/>
            <p14:sldId id="304"/>
            <p14:sldId id="337"/>
            <p14:sldId id="324"/>
            <p14:sldId id="332"/>
            <p14:sldId id="333"/>
            <p14:sldId id="340"/>
            <p14:sldId id="338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4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251"/>
    <a:srgbClr val="A0C4E5"/>
    <a:srgbClr val="9CBDDE"/>
    <a:srgbClr val="8AAECD"/>
    <a:srgbClr val="676767"/>
    <a:srgbClr val="383A3E"/>
    <a:srgbClr val="647B8C"/>
    <a:srgbClr val="A0C0E5"/>
    <a:srgbClr val="7FA6C8"/>
    <a:srgbClr val="86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67059" autoAdjust="0"/>
  </p:normalViewPr>
  <p:slideViewPr>
    <p:cSldViewPr snapToGrid="0">
      <p:cViewPr varScale="1">
        <p:scale>
          <a:sx n="73" d="100"/>
          <a:sy n="73" d="100"/>
        </p:scale>
        <p:origin x="196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59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Target Element = canned </a:t>
            </a:r>
            <a:r>
              <a:rPr lang="en-US"/>
              <a:t>or custom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Mention Dave Paquette’s Bootstrap tag helpers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0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6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w/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Also possible to: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decorate class w/ [</a:t>
            </a:r>
            <a:r>
              <a:rPr lang="en-US" dirty="0" err="1"/>
              <a:t>ViewComponent</a:t>
            </a:r>
            <a:r>
              <a:rPr lang="en-US" dirty="0"/>
              <a:t>] instead of inheritance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Suffix class w/ “</a:t>
            </a:r>
            <a:r>
              <a:rPr lang="en-US" dirty="0" err="1"/>
              <a:t>ViewComponent</a:t>
            </a:r>
            <a:r>
              <a:rPr lang="en-US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Runtime searches in multiple paths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Views/Shared… is recommended path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Works in Areas folder too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Pages directory for Razor Pages apps (Pages/Shared in 2.1+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18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VCs</a:t>
            </a:r>
            <a:r>
              <a:rPr lang="en-US" baseline="0" dirty="0"/>
              <a:t> enforce Separation of Concerns; PVs don’t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C# code in class vs. C# </a:t>
            </a:r>
            <a:r>
              <a:rPr lang="en-US" baseline="0"/>
              <a:t>code in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32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815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use View Component instead for code execution need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use async form instead of sync </a:t>
            </a:r>
            <a:r>
              <a:rPr lang="en-US"/>
              <a:t>(deadlocking)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</a:t>
            </a:r>
            <a:r>
              <a:rPr lang="en-US"/>
              <a:t>Language Services </a:t>
            </a:r>
            <a:r>
              <a:rPr lang="en-US" dirty="0"/>
              <a:t>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76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19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13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06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790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88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33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825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396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hyperlink" Target="http://bit.ly/2wMgO3p" TargetMode="External"/><Relationship Id="rId4" Type="http://schemas.openxmlformats.org/officeDocument/2006/relationships/hyperlink" Target="http://bit.ly/2uIU7M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jpe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jpeg"/><Relationship Id="rId10" Type="http://schemas.openxmlformats.org/officeDocument/2006/relationships/image" Target="../media/image19.png"/><Relationship Id="rId19" Type="http://schemas.openxmlformats.org/officeDocument/2006/relationships/image" Target="../media/image28.emf"/><Relationship Id="rId31" Type="http://schemas.openxmlformats.org/officeDocument/2006/relationships/image" Target="../media/image40.png"/><Relationship Id="rId44" Type="http://schemas.openxmlformats.org/officeDocument/2006/relationships/image" Target="../media/image53.jpeg"/><Relationship Id="rId52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43" Type="http://schemas.openxmlformats.org/officeDocument/2006/relationships/image" Target="../media/image52.svg"/><Relationship Id="rId48" Type="http://schemas.openxmlformats.org/officeDocument/2006/relationships/image" Target="../media/image57.png"/><Relationship Id="rId8" Type="http://schemas.openxmlformats.org/officeDocument/2006/relationships/image" Target="../media/image17.png"/><Relationship Id="rId51" Type="http://schemas.openxmlformats.org/officeDocument/2006/relationships/image" Target="../media/image6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7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Anatomy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85555"/>
              </p:ext>
            </p:extLst>
          </p:nvPr>
        </p:nvGraphicFramePr>
        <p:xfrm>
          <a:off x="937490" y="2272193"/>
          <a:ext cx="10416310" cy="2604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60460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="~/images/banner1.svg"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asp-append-version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="true"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1406236" y="2651760"/>
            <a:ext cx="1150652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V="1">
            <a:off x="5848728" y="2651760"/>
            <a:ext cx="0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26633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  <a:stCxn id="15" idx="0"/>
          </p:cNvCxnSpPr>
          <p:nvPr/>
        </p:nvCxnSpPr>
        <p:spPr>
          <a:xfrm flipH="1" flipV="1">
            <a:off x="2102885" y="2651760"/>
            <a:ext cx="2237083" cy="161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B03AC6-093F-48B6-8232-D38FB9E41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4439"/>
              </p:ext>
            </p:extLst>
          </p:nvPr>
        </p:nvGraphicFramePr>
        <p:xfrm>
          <a:off x="2556888" y="5011737"/>
          <a:ext cx="873298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98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5296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="/images/banner1.svg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?v=GaE_EmkeBf-yBbrJ26lpkGd4jkOSh1eVKJaNOw9I4uk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2543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01567"/>
                  </a:ext>
                </a:extLst>
              </a:tr>
            </a:tbl>
          </a:graphicData>
        </a:graphic>
      </p:graphicFrame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778D535-092F-4A91-9BDC-A5D046EA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3808" y="2736273"/>
            <a:ext cx="1881599" cy="3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3486"/>
              </p:ext>
            </p:extLst>
          </p:nvPr>
        </p:nvGraphicFramePr>
        <p:xfrm>
          <a:off x="937490" y="2318102"/>
          <a:ext cx="1041631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kendo-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datepicker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startDate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start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depth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format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="MMMM 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yyyy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='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DateTime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.Parse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b="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"November 2011"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31228" y="187153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Tag Helpers</a:t>
            </a:r>
            <a:br>
              <a:rPr lang="en-US" dirty="0"/>
            </a:br>
            <a:r>
              <a:rPr lang="en-US" sz="2000" b="1" dirty="0" err="1"/>
              <a:t>Telerik</a:t>
            </a:r>
            <a:r>
              <a:rPr lang="en-US" sz="2000" dirty="0"/>
              <a:t> UI for ASP.NET Core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53" y="3217568"/>
            <a:ext cx="8612221" cy="3355087"/>
          </a:xfrm>
          <a:prstGeom prst="rect">
            <a:avLst/>
          </a:prstGeom>
        </p:spPr>
      </p:pic>
      <p:sp>
        <p:nvSpPr>
          <p:cNvPr id="11" name="Arrow: Bent-Up 10"/>
          <p:cNvSpPr/>
          <p:nvPr/>
        </p:nvSpPr>
        <p:spPr>
          <a:xfrm rot="5400000">
            <a:off x="1805573" y="3124952"/>
            <a:ext cx="1756508" cy="1070042"/>
          </a:xfrm>
          <a:prstGeom prst="bent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42" y="1175673"/>
            <a:ext cx="1098923" cy="3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 vs. Tag Helpers</a:t>
            </a:r>
            <a:br>
              <a:rPr lang="en-US" dirty="0"/>
            </a:br>
            <a:r>
              <a:rPr lang="en-US" sz="2000"/>
              <a:t>Side-by-side Comparison</a:t>
            </a:r>
            <a:endParaRPr lang="en-US" sz="2000" dirty="0"/>
          </a:p>
        </p:txBody>
      </p:sp>
      <p:pic>
        <p:nvPicPr>
          <p:cNvPr id="1026" name="Picture 2" descr="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0803"/>
            <a:ext cx="5181600" cy="40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24" y="1825625"/>
            <a:ext cx="5047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34A844C9-5B87-46E1-A743-8F0A18111321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90002"/>
              </p:ext>
            </p:extLst>
          </p:nvPr>
        </p:nvGraphicFramePr>
        <p:xfrm>
          <a:off x="902827" y="3288711"/>
          <a:ext cx="10964918" cy="319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1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19639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Task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IViewComponentResult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city,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                    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OpenWeatherMapResponse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svc.GetCurrentWeatherAsync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(city,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VM.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weather =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currentWeather.MapToWeather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View(weather);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96566" y="2842143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CurrentWeather.cs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860" y="2454166"/>
            <a:ext cx="8455885" cy="4310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Razor Pages</a:t>
            </a:r>
          </a:p>
          <a:p>
            <a:r>
              <a:rPr lang="en-US" dirty="0"/>
              <a:t>Pages/Components/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</a:p>
          <a:p>
            <a:r>
              <a:rPr lang="en-US" dirty="0"/>
              <a:t>Pages/Shared/Components/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b="1" dirty="0"/>
              <a:t>MVC</a:t>
            </a:r>
          </a:p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endParaRPr lang="en-US" dirty="0">
              <a:solidFill>
                <a:srgbClr val="A0C0E5"/>
              </a:solidFill>
            </a:endParaRP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endParaRPr lang="en-US" dirty="0">
              <a:solidFill>
                <a:srgbClr val="A0C0E5"/>
              </a:solidFill>
            </a:endParaRP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b="1" i="1" dirty="0" err="1"/>
              <a:t>Default.cshtml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54"/>
              </p:ext>
            </p:extLst>
          </p:nvPr>
        </p:nvGraphicFramePr>
        <p:xfrm>
          <a:off x="4031754" y="200145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Component.InvokeAsync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25492" y="155489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54468"/>
              </p:ext>
            </p:extLst>
          </p:nvPr>
        </p:nvGraphicFramePr>
        <p:xfrm>
          <a:off x="4031754" y="338623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800000"/>
                          </a:solidFill>
                          <a:latin typeface="Consolas" panose="020B0609020204030204" pitchFamily="49" charset="0"/>
                        </a:rPr>
                        <a:t>vc:current-weather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state-abbrev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25492" y="293967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49954"/>
              </p:ext>
            </p:extLst>
          </p:nvPr>
        </p:nvGraphicFramePr>
        <p:xfrm>
          <a:off x="904832" y="4319842"/>
          <a:ext cx="7545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716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ControllerInvocation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98570" y="3873274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HomeController.cs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3061607" y="1778174"/>
            <a:ext cx="963885" cy="22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7" idx="1"/>
          </p:cNvCxnSpPr>
          <p:nvPr/>
        </p:nvCxnSpPr>
        <p:spPr>
          <a:xfrm>
            <a:off x="3061607" y="2579914"/>
            <a:ext cx="963885" cy="58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11" idx="0"/>
          </p:cNvCxnSpPr>
          <p:nvPr/>
        </p:nvCxnSpPr>
        <p:spPr>
          <a:xfrm>
            <a:off x="1949188" y="3254829"/>
            <a:ext cx="0" cy="618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with Microsoft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162" y="2309226"/>
            <a:ext cx="9444902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 developer tools, platforms, and APIs </a:t>
            </a:r>
          </a:p>
          <a:p>
            <a:pPr marL="0" indent="0" algn="ctr">
              <a:buNone/>
            </a:pPr>
            <a:endParaRPr lang="en-US" sz="4000" i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docs.microsoft.com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Razor isn’t appealing, but HTML is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Razor is appealing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44" y="1825625"/>
            <a:ext cx="5424456" cy="1376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Resources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Telerik</a:t>
            </a:r>
            <a:r>
              <a:rPr lang="en-US" b="1" dirty="0"/>
              <a:t>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sz="2400" i="1" dirty="0"/>
              <a:t>Building Reusable UI Components</a:t>
            </a:r>
          </a:p>
          <a:p>
            <a:pPr marL="0" indent="0">
              <a:buNone/>
            </a:pPr>
            <a:r>
              <a:rPr lang="en-US" sz="2400" i="1" dirty="0"/>
              <a:t>  in ASP.NET Core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bit.ly/2uIU7Mc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Eat, Sleep, Code</a:t>
            </a:r>
            <a:r>
              <a:rPr lang="en-US" dirty="0"/>
              <a:t> podcast</a:t>
            </a:r>
          </a:p>
          <a:p>
            <a:pPr marL="0" indent="0">
              <a:buNone/>
            </a:pPr>
            <a:r>
              <a:rPr lang="en-US" sz="2400" i="1" dirty="0"/>
              <a:t>Implementing ASP.NET Core UIs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bit.ly/2wMgO3p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76" y="3951475"/>
            <a:ext cx="4441723" cy="22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7DEF7-8355-48DA-8CC9-023735514038}"/>
              </a:ext>
            </a:extLst>
          </p:cNvPr>
          <p:cNvSpPr txBox="1"/>
          <p:nvPr/>
        </p:nvSpPr>
        <p:spPr>
          <a:xfrm>
            <a:off x="7529945" y="5507182"/>
            <a:ext cx="4003964" cy="900545"/>
          </a:xfrm>
          <a:prstGeom prst="rect">
            <a:avLst/>
          </a:prstGeom>
          <a:solidFill>
            <a:srgbClr val="50525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2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rgbClr val="FF0000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315" y="88376"/>
            <a:ext cx="4072821" cy="800990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210495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807" y="4218649"/>
            <a:ext cx="1171875" cy="496094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152" y="431800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135" y="2189155"/>
            <a:ext cx="1788836" cy="647390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345" y="4214004"/>
            <a:ext cx="999686" cy="799748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093" y="2207743"/>
            <a:ext cx="1776444" cy="593839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5" y="1741904"/>
            <a:ext cx="2180743" cy="517148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96" y="5276932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176997"/>
            <a:ext cx="2182230" cy="503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848" y="5514516"/>
            <a:ext cx="1204718" cy="3907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892" y="4257157"/>
            <a:ext cx="1039564" cy="3815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553" y="6249355"/>
            <a:ext cx="972480" cy="4551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154" y="4300549"/>
            <a:ext cx="1410923" cy="3067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426" y="4647986"/>
            <a:ext cx="1130970" cy="46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703" y="666496"/>
            <a:ext cx="2680329" cy="9046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768" y="1771236"/>
            <a:ext cx="2372201" cy="3546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69" y="712604"/>
            <a:ext cx="3677697" cy="844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948" y="4665468"/>
            <a:ext cx="1280298" cy="38310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005" y="4693966"/>
            <a:ext cx="1107447" cy="415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236" y="5218991"/>
            <a:ext cx="1287308" cy="3318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842" y="4307173"/>
            <a:ext cx="1137984" cy="2200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825" y="2364200"/>
            <a:ext cx="2004194" cy="32680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9671" y="5587794"/>
            <a:ext cx="1110362" cy="4561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4" y="5915202"/>
            <a:ext cx="1033092" cy="41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596" y="2900730"/>
            <a:ext cx="1390336" cy="59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137" y="2902898"/>
            <a:ext cx="1857340" cy="1091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185" y="2864117"/>
            <a:ext cx="2143626" cy="514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5" y="3478907"/>
            <a:ext cx="2813323" cy="405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948" y="1821748"/>
            <a:ext cx="1524000" cy="2926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161" y="3495646"/>
            <a:ext cx="1914165" cy="5780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74B694-4FD3-244E-884F-29E1EB73657F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67673" y="2839144"/>
            <a:ext cx="1200094" cy="1090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0AD16-FD2A-5741-BA5B-CC23459CB0A6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607" y="5195218"/>
            <a:ext cx="1682849" cy="2846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2D0F06-E4F3-E14C-B48F-97FFA2401B53}"/>
              </a:ext>
            </a:extLst>
          </p:cNvPr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886" y="5815856"/>
            <a:ext cx="1448842" cy="1448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9D831-9D9B-9A4E-9007-08D79BB4C08B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234" y="4725095"/>
            <a:ext cx="893421" cy="288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81" y="4634089"/>
            <a:ext cx="768079" cy="6572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19" y="4634089"/>
            <a:ext cx="852360" cy="537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3B70FC-A0B9-A34C-90EF-3D500C5BDCEA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418" y="4666979"/>
            <a:ext cx="835473" cy="40299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79784" y="5486710"/>
            <a:ext cx="981458" cy="4889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4E2BD-8E6F-1740-B4A2-8CD23733CBBA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072" y="5164446"/>
            <a:ext cx="1025241" cy="3246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D9FC3A-48DD-7847-B67E-9693E6305FEC}"/>
              </a:ext>
            </a:extLst>
          </p:cNvPr>
          <p:cNvPicPr>
            <a:picLocks noChangeAspect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954" y="6010665"/>
            <a:ext cx="914170" cy="66023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072" y="5647199"/>
            <a:ext cx="2022877" cy="3077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15BB31-9F9D-CF4F-A6DC-4079245903CA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186" y="5740188"/>
            <a:ext cx="1918535" cy="2373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318DBC-4EF8-1A4A-AC84-103CFC531BB4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88" y="6109934"/>
            <a:ext cx="1037549" cy="5024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4E2FDA0-2308-8F44-A95F-A58A222EEC0A}"/>
              </a:ext>
            </a:extLst>
          </p:cNvPr>
          <p:cNvPicPr>
            <a:picLocks noChangeAspect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476" y="6116306"/>
            <a:ext cx="1405606" cy="44732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50966" y="6262915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314" y="6213994"/>
            <a:ext cx="599275" cy="3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3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r>
              <a:rPr lang="en-US" sz="1600" b="1" dirty="0"/>
              <a:t>Senior Content Developer</a:t>
            </a:r>
          </a:p>
          <a:p>
            <a:r>
              <a:rPr lang="en-US" sz="1600" b="1" dirty="0"/>
              <a:t>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312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 / VB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42232"/>
              </p:ext>
            </p:extLst>
          </p:nvPr>
        </p:nvGraphicFramePr>
        <p:xfrm>
          <a:off x="937490" y="2354697"/>
          <a:ext cx="10416310" cy="584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DE2292C5-9764-4416-991B-EDD49197C68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Commonly used with </a:t>
            </a:r>
            <a:r>
              <a:rPr lang="en-US" b="1" dirty="0"/>
              <a:t>[</a:t>
            </a:r>
            <a:r>
              <a:rPr lang="en-US" b="1" dirty="0" err="1"/>
              <a:t>ChildActionOnly</a:t>
            </a:r>
            <a:r>
              <a:rPr lang="en-US" b="1" dirty="0"/>
              <a:t>]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46406"/>
              </p:ext>
            </p:extLst>
          </p:nvPr>
        </p:nvGraphicFramePr>
        <p:xfrm>
          <a:off x="937490" y="2354697"/>
          <a:ext cx="1041631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44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await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Html.PartialAsync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"_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AuthorPartial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author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6" name="Star: 12 Points 5">
            <a:extLst>
              <a:ext uri="{FF2B5EF4-FFF2-40B4-BE49-F238E27FC236}">
                <a16:creationId xmlns:a16="http://schemas.microsoft.com/office/drawing/2014/main" id="{97450780-50A5-4398-AF1F-02BB82FF4B2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813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server-side processing via HTML elements</a:t>
            </a:r>
          </a:p>
          <a:p>
            <a:r>
              <a:rPr lang="en-US" dirty="0"/>
              <a:t>Attach to HTML elements in Razor views</a:t>
            </a:r>
          </a:p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B4607067-2C80-45AB-BAE2-1172211A0728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4116</TotalTime>
  <Words>840</Words>
  <Application>Microsoft Office PowerPoint</Application>
  <PresentationFormat>Widescreen</PresentationFormat>
  <Paragraphs>190</Paragraphs>
  <Slides>23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2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Building Reusable UI Components in ASP.NET Core</vt:lpstr>
      <vt:lpstr>Build with Microsoft Tech</vt:lpstr>
      <vt:lpstr>PowerPoint Presentation</vt:lpstr>
      <vt:lpstr>Building Reusable UI Components in ASP.NET Core</vt:lpstr>
      <vt:lpstr>Agenda</vt:lpstr>
      <vt:lpstr>HTML Helpers</vt:lpstr>
      <vt:lpstr>Partial Views</vt:lpstr>
      <vt:lpstr>Tag Helpers</vt:lpstr>
      <vt:lpstr>Tag Helpers: Overview</vt:lpstr>
      <vt:lpstr>Tag Helpers: Anatomy</vt:lpstr>
      <vt:lpstr>3rd Party Tag Helpers Telerik UI for ASP.NET Core</vt:lpstr>
      <vt:lpstr>HTML Helpers vs. Tag Helpers Side-by-side Comparison</vt:lpstr>
      <vt:lpstr>Demo</vt:lpstr>
      <vt:lpstr>View Components</vt:lpstr>
      <vt:lpstr>View Components: Overview</vt:lpstr>
      <vt:lpstr>View Components: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Supplementary Resources</vt:lpstr>
      <vt:lpstr>PowerPoint Presentation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</dc:title>
  <dc:creator>Scott Addie</dc:creator>
  <cp:keywords>.NET, ASP.NET, MVC, ASP.NET Core, Visual Studio</cp:keywords>
  <cp:lastModifiedBy>Scott Addie</cp:lastModifiedBy>
  <cp:revision>901</cp:revision>
  <dcterms:created xsi:type="dcterms:W3CDTF">2016-07-13T16:00:36Z</dcterms:created>
  <dcterms:modified xsi:type="dcterms:W3CDTF">2018-07-11T04:20:17Z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